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F457149D-429F-4960-A4BE-89F388409CA7}">
  <a:tblStyle styleId="{F457149D-429F-4960-A4BE-89F388409CA7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1V>
      <a:tcStyle>
        <a:tcBdr>
          <a:top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bottom>
        </a:tcBdr>
        <a:fill>
          <a:solidFill>
            <a:schemeClr val="accent5">
              <a:alpha val="40000"/>
            </a:schemeClr>
          </a:solidFill>
        </a:fill>
      </a:tcStyle>
    </a:band1V>
    <a:lastCol>
      <a:tcTxStyle b="on" i="off"/>
      <a:tcStyle>
        <a:tcBdr>
          <a:left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lastCol>
    <a:firstCol>
      <a:tcTxStyle b="on" i="off"/>
      <a:tcStyle>
        <a:tcBdr>
          <a:left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firstCol>
    <a:lastRow>
      <a:tcTxStyle b="on" i="off"/>
      <a:tcStyle>
        <a:tcBdr>
          <a:left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rgbClr val="FFFFFF">
              <a:alpha val="0"/>
            </a:srgbClr>
          </a:solidFill>
        </a:fill>
      </a:tcStyle>
    </a:lastRow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left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>
              <a:solidFill>
                <a:srgbClr val="000000">
                  <a:alpha val="0"/>
                </a:srgbClr>
              </a:solidFill>
              <a:prstDash val="solid"/>
              <a:round/>
              <a:headEnd type="none" w="med" len="med"/>
              <a:tailEnd type="none" w="med" len="med"/>
            </a:ln>
          </a:insideV>
        </a:tcBdr>
        <a:fill>
          <a:solidFill>
            <a:schemeClr val="accent5"/>
          </a:solidFill>
        </a:fill>
      </a:tcStyle>
    </a:firstRow>
  </a:tblStyle>
  <a:tblStyle styleId="{8C2D79B5-A583-46A7-A9A6-010D3016D9F7}" styleName="Table_1"/>
  <a:tblStyle styleId="{9AA2C949-391A-4ED6-8B08-2CF33B3A08BE}" styleName="Table_2"/>
  <a:tblStyle styleId="{EE0CDDD0-3F83-40DB-8E16-27426EE8ADBC}" styleName="Table_3"/>
  <a:tblStyle styleId="{B5770090-F4E2-4FC4-8E81-8804D03942D3}" styleName="Table_4"/>
  <a:tblStyle styleId="{56DF0C9A-846C-439E-B4A4-4ED69A01001B}" styleName="Table_5"/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0" y="-5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5711870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" sz="11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ККк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25" name="Shape 12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37" name="Shape 13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32" name="Shape 3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8" name="Shape 15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78" name="Shape 17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85" name="Shape 18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2" name="Shape 1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10" name="Shape 21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11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 txBox="1">
            <a:spLocks noGrp="1"/>
          </p:cNvSpPr>
          <p:nvPr>
            <p:ph type="ctrTitle"/>
          </p:nvPr>
        </p:nvSpPr>
        <p:spPr>
          <a:xfrm>
            <a:off x="685800" y="1583341"/>
            <a:ext cx="7772400" cy="115985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1pPr>
            <a:lvl2pPr marL="0" marR="0" indent="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2pPr>
            <a:lvl3pPr marL="0" marR="0" indent="30480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3pPr>
            <a:lvl4pPr marL="0" marR="0" indent="30480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4pPr>
            <a:lvl5pPr marL="0" marR="0" indent="30480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5pPr>
            <a:lvl6pPr marL="0" marR="0" indent="30480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6pPr>
            <a:lvl7pPr marL="0" marR="0" indent="30480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7pPr>
            <a:lvl8pPr marL="0" marR="0" indent="30480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8pPr>
            <a:lvl9pPr marL="0" marR="0" indent="30480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ubTitle" idx="1"/>
          </p:nvPr>
        </p:nvSpPr>
        <p:spPr>
          <a:xfrm>
            <a:off x="685800" y="2840052"/>
            <a:ext cx="7772400" cy="784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/>
            </a:lvl1pPr>
            <a:lvl2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/>
            </a:lvl2pPr>
            <a:lvl3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/>
            </a:lvl3pPr>
            <a:lvl4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/>
            </a:lvl4pPr>
            <a:lvl5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/>
            </a:lvl5pPr>
            <a:lvl6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/>
            </a:lvl6pPr>
            <a:lvl7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/>
            </a:lvl7pPr>
            <a:lvl8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/>
            </a:lvl8pPr>
            <a:lvl9pPr marL="0" marR="0" indent="190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indent="457200" rtl="0">
              <a:spcBef>
                <a:spcPts val="0"/>
              </a:spcBef>
              <a:defRPr/>
            </a:lvl2pPr>
            <a:lvl3pPr indent="914400" rtl="0">
              <a:spcBef>
                <a:spcPts val="0"/>
              </a:spcBef>
              <a:defRPr/>
            </a:lvl3pPr>
            <a:lvl4pPr indent="1371600"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24" cy="37256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24" cy="37256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57200" y="4406308"/>
            <a:ext cx="8229600" cy="5195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171450" algn="ctr" rtl="0">
              <a:spcBef>
                <a:spcPts val="360"/>
              </a:spcBef>
              <a:buFont typeface="Arial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8">
            <a:alphaModFix/>
          </a:blip>
          <a:stretch>
            <a:fillRect t="-12999" b="-12999"/>
          </a:stretch>
        </a:blip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1pPr>
            <a:lvl2pPr marL="0" marR="0" indent="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2pPr>
            <a:lvl3pPr marL="0" marR="0" indent="22860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3pPr>
            <a:lvl4pPr marL="0" marR="0" indent="22860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4pPr>
            <a:lvl5pPr marL="0" marR="0" indent="22860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5pPr>
            <a:lvl6pPr marL="0" marR="0" indent="22860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6pPr>
            <a:lvl7pPr marL="0" marR="0" indent="22860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7pPr>
            <a:lvl8pPr marL="0" marR="0" indent="22860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8pPr>
            <a:lvl9pPr marL="0" marR="0" indent="22860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1pPr>
            <a:lvl2pPr marL="742950" marR="0" indent="-1333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2pPr>
            <a:lvl3pPr marL="1143000" marR="0" indent="-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3pPr>
            <a:lvl4pPr marL="16002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4pPr>
            <a:lvl5pPr marL="20574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5pPr>
            <a:lvl6pPr marL="25146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6pPr>
            <a:lvl7pPr marL="29718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7pPr>
            <a:lvl8pPr marL="34290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8pPr>
            <a:lvl9pPr marL="3886200" marR="0" indent="-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0BxwzkAWqA3TzZzVfclZOTjVJVlU/view?usp=sharing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herba.msu.ru/shipunov/school/books/gubanov2003_illustr_opred_rast_sred_rossii_2.djvu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florets.ru/" TargetMode="External"/><Relationship Id="rId4" Type="http://schemas.openxmlformats.org/officeDocument/2006/relationships/hyperlink" Target="http://bio.1september.ru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ctrTitle"/>
          </p:nvPr>
        </p:nvSpPr>
        <p:spPr>
          <a:xfrm>
            <a:off x="107504" y="359828"/>
            <a:ext cx="9145015" cy="1621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3000" b="1" i="0" u="none" strike="noStrike" cap="none" baseline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  <a:rtl val="0"/>
              </a:rPr>
              <a:t>ИССЛЕДОВАТЕЛЬСКИЙ ПРОЕКТ</a:t>
            </a:r>
          </a:p>
          <a:p>
            <a:pPr marL="0" marR="0" lvl="0" indent="3048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4800" b="1" i="0" u="none" strike="noStrike" cap="none" baseline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  <a:rtl val="0"/>
              </a:rPr>
              <a:t>“ЗАЩИТИМ ПЕРВОЦВЕТЫ”</a:t>
            </a:r>
          </a:p>
        </p:txBody>
      </p:sp>
      <p:sp>
        <p:nvSpPr>
          <p:cNvPr id="24" name="Shape 24"/>
          <p:cNvSpPr txBox="1">
            <a:spLocks noGrp="1"/>
          </p:cNvSpPr>
          <p:nvPr>
            <p:ph type="subTitle" idx="1"/>
          </p:nvPr>
        </p:nvSpPr>
        <p:spPr>
          <a:xfrm>
            <a:off x="66225" y="3388525"/>
            <a:ext cx="9028799" cy="1754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25000"/>
              <a:buFont typeface="Arial"/>
              <a:buNone/>
            </a:pPr>
            <a:r>
              <a:rPr lang="ru" sz="1800" b="1" i="0" u="none" strike="noStrike" cap="none" baseline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  <a:rtl val="0"/>
              </a:rPr>
              <a:t/>
            </a:r>
            <a:br>
              <a:rPr lang="ru" sz="1800" b="1" i="0" u="none" strike="noStrike" cap="none" baseline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  <a:rtl val="0"/>
              </a:rPr>
            </a:br>
            <a:r>
              <a:rPr lang="ru" sz="1800" b="1" i="0" u="none" strike="noStrike" cap="none" baseline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  <a:rtl val="0"/>
              </a:rPr>
              <a:t>Авторы: учащиеся 5 -  6 классов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endParaRPr sz="1800" b="1" i="0" u="none" strike="noStrike" cap="none" baseline="0">
              <a:solidFill>
                <a:srgbClr val="7030A0"/>
              </a:solidFill>
              <a:latin typeface="Arial"/>
              <a:ea typeface="Arial"/>
              <a:cs typeface="Arial"/>
              <a:sym typeface="Arial"/>
              <a:rtl val="0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1800" b="1" i="0" u="none" strike="noStrike" cap="none" baseline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  <a:rtl val="0"/>
              </a:rPr>
              <a:t>Руководитель: Фоминова Н.А.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457200" y="51470"/>
            <a:ext cx="8229600" cy="573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3600" b="1" i="0" u="none" strike="noStrike" cap="none" baseline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Поиск пути решения проблемы: </a:t>
            </a:r>
          </a:p>
        </p:txBody>
      </p:sp>
      <p:graphicFrame>
        <p:nvGraphicFramePr>
          <p:cNvPr id="80" name="Shape 80"/>
          <p:cNvGraphicFramePr/>
          <p:nvPr/>
        </p:nvGraphicFramePr>
        <p:xfrm>
          <a:off x="17755" y="555525"/>
          <a:ext cx="9126225" cy="4641342"/>
        </p:xfrm>
        <a:graphic>
          <a:graphicData uri="http://schemas.openxmlformats.org/drawingml/2006/table">
            <a:tbl>
              <a:tblPr>
                <a:noFill/>
                <a:tableStyleId>{9AA2C949-391A-4ED6-8B08-2CF33B3A08BE}</a:tableStyleId>
              </a:tblPr>
              <a:tblGrid>
                <a:gridCol w="2948000"/>
                <a:gridCol w="2215750"/>
                <a:gridCol w="1958775"/>
                <a:gridCol w="2003700"/>
              </a:tblGrid>
              <a:tr h="4436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8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Варианты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8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Плюсы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8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Минусы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8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Решение группы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37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Информирование населения по данному вопросу.</a:t>
                      </a:r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Создание буклетов, листовок, размещение их в местах массового скопления населения, размещение щитов - плакатов "Берегите первоцветы". "Они занесены в Красную книгу". "Их осталось мало - береги!" и т.п.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Привлечение внимания к данной проблеме общественности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-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Использование всех возможных средств информирования населения по проблеме и путях ее решения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05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Экологические родительские патрули совместно с детьми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Большое воспитательное воздействие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Трудности организации родителей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Создание инициативной родительской группы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5" name="Shape 85"/>
          <p:cNvGraphicFramePr/>
          <p:nvPr/>
        </p:nvGraphicFramePr>
        <p:xfrm>
          <a:off x="0" y="-20538"/>
          <a:ext cx="9143975" cy="5181351"/>
        </p:xfrm>
        <a:graphic>
          <a:graphicData uri="http://schemas.openxmlformats.org/drawingml/2006/table">
            <a:tbl>
              <a:tblPr>
                <a:noFill/>
                <a:tableStyleId>{EE0CDDD0-3F83-40DB-8E16-27426EE8ADBC}</a:tableStyleId>
              </a:tblPr>
              <a:tblGrid>
                <a:gridCol w="2568550"/>
                <a:gridCol w="2201600"/>
                <a:gridCol w="2113525"/>
                <a:gridCol w="2260300"/>
              </a:tblGrid>
              <a:tr h="17413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Привлечение внимания молодежи к проблеме - флешмоб, посвященный первоцветам на майские праздники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Воздействие на подростков и молодежь на понятном и привычном для них языке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Недостаточно</a:t>
                      </a:r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только эмоционально воздействовать, надо каким-то образом побудить на активное участие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Использовать как средство привлечение внимания общественности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9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Создание видеороликов «Берегите первоцветы», «Красота природы моего края» демонстрация его в ЦДК села Медведка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Наибольшая аудитория, сильное эмоциональное воздействие на все слои населения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Требует хорошей технической составляющей, помощи взрослых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Привлечь жителей села к решению этой проблемы.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00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Сбор семян первоцветов с целью расселения растений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Самое “биологичное” решение проблемы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Очень медленно происходит процесс восстановления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Возможно использовать в работе кружка юных исследователей, но усилить работу по предотвращению сбор в букеты!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" name="Shape 90"/>
          <p:cNvGraphicFramePr/>
          <p:nvPr/>
        </p:nvGraphicFramePr>
        <p:xfrm>
          <a:off x="0" y="0"/>
          <a:ext cx="9144000" cy="5143500"/>
        </p:xfrm>
        <a:graphic>
          <a:graphicData uri="http://schemas.openxmlformats.org/drawingml/2006/table">
            <a:tbl>
              <a:tblPr>
                <a:noFill/>
                <a:tableStyleId>{B5770090-F4E2-4FC4-8E81-8804D03942D3}</a:tableStyleId>
              </a:tblPr>
              <a:tblGrid>
                <a:gridCol w="3096900"/>
                <a:gridCol w="1834675"/>
                <a:gridCol w="2319025"/>
                <a:gridCol w="1893400"/>
              </a:tblGrid>
              <a:tr h="2411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Активная агитация среди детей дошкольного и младшего школьного возраста (литмонтаж с видеороликом и вручение буклетов)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Просвещение детей о проблеме исчезновения первоцветов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-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Использовать как средство агитации в детских садах и начальной школе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7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Создание стационарных щитов-баннеров на средства, собранные от благотворительной ярмарки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Привлечение внимание к проблеме в течение длительного времени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Значительная стоимость этого вида информирования, длительный сбор средств на его создание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Продолжить сбор средств, создание баннеров по мере поступления денежных средств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3600" b="1" i="0" u="none" strike="noStrike" cap="none" baseline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Решение проблемы: </a:t>
            </a:r>
          </a:p>
        </p:txBody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838500" cy="37256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1588" marR="0" lvl="0" indent="1762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24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Использование всех возможных средств информирования населения для повышения экологической грамотности и культуры - как главного средства сохранения природы.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400" b="1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  <a:rtl val="0"/>
            </a:endParaRPr>
          </a:p>
        </p:txBody>
      </p:sp>
      <p:pic>
        <p:nvPicPr>
          <p:cNvPr id="97" name="Shape 9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07971" y="1059582"/>
            <a:ext cx="4608512" cy="34563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368662" y="196101"/>
            <a:ext cx="8229600" cy="54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3600" b="1" i="0" u="none" strike="noStrike" cap="none" baseline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Составили бюджет  проекта </a:t>
            </a:r>
          </a:p>
        </p:txBody>
      </p:sp>
      <p:graphicFrame>
        <p:nvGraphicFramePr>
          <p:cNvPr id="103" name="Shape 103"/>
          <p:cNvGraphicFramePr/>
          <p:nvPr/>
        </p:nvGraphicFramePr>
        <p:xfrm>
          <a:off x="221450" y="875550"/>
          <a:ext cx="8524025" cy="3901097"/>
        </p:xfrm>
        <a:graphic>
          <a:graphicData uri="http://schemas.openxmlformats.org/drawingml/2006/table">
            <a:tbl>
              <a:tblPr>
                <a:noFill/>
                <a:tableStyleId>{56DF0C9A-846C-439E-B4A4-4ED69A01001B}</a:tableStyleId>
              </a:tblPr>
              <a:tblGrid>
                <a:gridCol w="465200"/>
                <a:gridCol w="2668025"/>
                <a:gridCol w="1765000"/>
                <a:gridCol w="3625800"/>
              </a:tblGrid>
              <a:tr h="3541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№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Статья расходов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Сумма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Источник   финансирования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0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1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Бумага для   принтера 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200 рублей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родители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8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2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Краска для   принтера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300 рублей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родители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3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Щиты для баннеров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 1500  рублей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средства от   благотворительной ярмарки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3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4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Краска для   рисования на щитах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350 рублей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родители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8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5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Лист ватмана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20 рублей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21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родители</a:t>
                      </a:r>
                    </a:p>
                  </a:txBody>
                  <a:tcPr marL="66675" marR="66675" marT="66675" marB="66675">
                    <a:lnL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3600" b="1" i="0" u="none" strike="noStrike" cap="none" baseline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 Распределили обязанности:</a:t>
            </a:r>
          </a:p>
        </p:txBody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2400" b="1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Научно-исследовательский  отдел – 1 группа активистов;</a:t>
            </a: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400" b="1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  <a:rtl val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2400" b="1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Фотокорреспонденты</a:t>
            </a:r>
            <a:r>
              <a:rPr lang="ru" sz="2400" b="1" i="0" u="none" strike="noStrike" cap="none" baseline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rtl val="0"/>
              </a:rPr>
              <a:t> </a:t>
            </a:r>
            <a:r>
              <a:rPr lang="ru" sz="2400" b="1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и компьютерные  аниматоры – 2 группа активистов;</a:t>
            </a: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400" b="1" i="0" u="none" strike="noStrike" cap="none" baseline="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  <a:rtl val="0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2400" b="1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Агитбригада– 3 группа активистов.</a:t>
            </a:r>
          </a:p>
        </p:txBody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1250416" y="750550"/>
            <a:ext cx="3465600" cy="40534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2400" b="1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День 1</a:t>
            </a:r>
          </a:p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2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Расширение знаний о первоцветах. (Работа с разными источниками информации о первоцветах растущих в наших окрестностях).</a:t>
            </a:r>
          </a:p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  <a:rtl val="0"/>
            </a:endParaRPr>
          </a:p>
        </p:txBody>
      </p:sp>
      <p:sp>
        <p:nvSpPr>
          <p:cNvPr id="115" name="Shape 115"/>
          <p:cNvSpPr txBox="1"/>
          <p:nvPr/>
        </p:nvSpPr>
        <p:spPr>
          <a:xfrm>
            <a:off x="342173" y="198675"/>
            <a:ext cx="4157817" cy="728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ct val="25000"/>
              <a:buFont typeface="Arial"/>
              <a:buNone/>
            </a:pPr>
            <a:r>
              <a:rPr lang="ru" sz="2400" b="1" i="0" u="none" strike="noStrike" cap="none" baseline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  <a:rtl val="0"/>
              </a:rPr>
              <a:t>II этап. Основной.</a:t>
            </a:r>
          </a:p>
        </p:txBody>
      </p:sp>
      <p:pic>
        <p:nvPicPr>
          <p:cNvPr id="116" name="Shape 1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96160" y="1275605"/>
            <a:ext cx="2616200" cy="19637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4400" b="0" i="0" u="none" strike="noStrike" cap="none" baseline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Мать-и-мачеха</a:t>
            </a:r>
          </a:p>
        </p:txBody>
      </p:sp>
      <p:pic>
        <p:nvPicPr>
          <p:cNvPr id="122" name="Shape 1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23727" y="987574"/>
            <a:ext cx="4868663" cy="36724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3600" b="1" i="0" u="none" strike="noStrike" cap="none" baseline="0">
                <a:solidFill>
                  <a:srgbClr val="5F2987"/>
                </a:solidFill>
                <a:latin typeface="Arial"/>
                <a:ea typeface="Arial"/>
                <a:cs typeface="Arial"/>
                <a:sym typeface="Arial"/>
                <a:rtl val="0"/>
              </a:rPr>
              <a:t>Ландыш</a:t>
            </a:r>
          </a:p>
        </p:txBody>
      </p:sp>
      <p:pic>
        <p:nvPicPr>
          <p:cNvPr id="128" name="Shape 1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051719" y="1131590"/>
            <a:ext cx="5328591" cy="34704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3600" b="1" i="0" u="none" strike="noStrike" cap="none" baseline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  <a:rtl val="0"/>
              </a:rPr>
              <a:t>Рябчик русский</a:t>
            </a:r>
          </a:p>
        </p:txBody>
      </p:sp>
      <p:pic>
        <p:nvPicPr>
          <p:cNvPr id="134" name="Shape 1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59832" y="1275605"/>
            <a:ext cx="2773847" cy="35249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457200" y="339502"/>
            <a:ext cx="8229600" cy="45863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1600" b="1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Цель проекта: </a:t>
            </a:r>
            <a:r>
              <a:rPr lang="ru" sz="16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изучить первоцветы и найти средства для их сохранения.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1600" b="1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Задачи: </a:t>
            </a:r>
            <a:r>
              <a:rPr lang="ru" sz="16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 узнать, какие растения относятся к первоцветам; какие встречаю</a:t>
            </a:r>
            <a:r>
              <a:rPr lang="ru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т</a:t>
            </a:r>
            <a:r>
              <a:rPr lang="ru" sz="16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ся в окрестностях села; научиться  самому работать с большим объемом информации, используя Интернет- ресурсы; повысить ИКТ компетентность учащихся.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1600" b="1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Объект:</a:t>
            </a:r>
            <a:r>
              <a:rPr lang="ru" sz="16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 Растения, зацветающие ранней весной на территории нашего района.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1600" b="1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Предмет исследования:</a:t>
            </a:r>
            <a:r>
              <a:rPr lang="ru" sz="16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 первоцветы нашей местности.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1600" b="1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Методы исследования:</a:t>
            </a:r>
            <a:r>
              <a:rPr lang="ru" sz="16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 наблюдение; анализ научной литературы; работа по изучению многообразия первоцветов; фото исследование.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1600" b="1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Ожидаемый результат:</a:t>
            </a:r>
            <a:r>
              <a:rPr lang="ru" sz="16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 узнаю полезные сведения о первоцветах нашей местности; объединение моей семьи одной идеей – как защитить редкие виды растений родного края.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1600" b="1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Практическая значимость проекта:</a:t>
            </a:r>
            <a:r>
              <a:rPr lang="ru" sz="16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/>
            </a:r>
            <a:br>
              <a:rPr lang="ru" sz="16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</a:br>
            <a:r>
              <a:rPr lang="ru" sz="16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- смогу внести свой вклад в спасение редких растений и пропаганды защиты.</a:t>
            </a:r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3851919" y="750550"/>
            <a:ext cx="4392488" cy="36934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2400" b="1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День 2</a:t>
            </a:r>
          </a:p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2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Выявление причины их исчезновения. (Выяснили, что из-за чрезмерного истребления и халатного отношения к местам произрастания первоцветов их популяция  катастрофически снизилась.) </a:t>
            </a:r>
          </a:p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  <a:rtl val="0"/>
            </a:endParaRPr>
          </a:p>
        </p:txBody>
      </p:sp>
      <p:sp>
        <p:nvSpPr>
          <p:cNvPr id="140" name="Shape 140"/>
          <p:cNvSpPr txBox="1">
            <a:spLocks noGrp="1"/>
          </p:cNvSpPr>
          <p:nvPr>
            <p:ph type="body" idx="2"/>
          </p:nvPr>
        </p:nvSpPr>
        <p:spPr>
          <a:xfrm>
            <a:off x="3779912" y="2715766"/>
            <a:ext cx="5363962" cy="21602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  <a:rtl val="0"/>
            </a:endParaRPr>
          </a:p>
          <a:p>
            <a:pPr marL="342900" marR="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  <a:rtl val="0"/>
            </a:endParaRPr>
          </a:p>
          <a:p>
            <a:pPr marL="342900" marR="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  <a:rtl val="0"/>
            </a:endParaRPr>
          </a:p>
          <a:p>
            <a:pPr marL="342900" marR="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rPr>
              <a:t> </a:t>
            </a:r>
          </a:p>
        </p:txBody>
      </p:sp>
      <p:sp>
        <p:nvSpPr>
          <p:cNvPr id="141" name="Shape 141"/>
          <p:cNvSpPr txBox="1"/>
          <p:nvPr/>
        </p:nvSpPr>
        <p:spPr>
          <a:xfrm>
            <a:off x="342173" y="198675"/>
            <a:ext cx="4157817" cy="728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ct val="25000"/>
              <a:buFont typeface="Arial"/>
              <a:buNone/>
            </a:pPr>
            <a:r>
              <a:rPr lang="ru" sz="2400" b="1" i="0" u="none" strike="noStrike" cap="none" baseline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  <a:rtl val="0"/>
              </a:rPr>
              <a:t>Ход выполнения проекта</a:t>
            </a:r>
          </a:p>
        </p:txBody>
      </p:sp>
      <p:pic>
        <p:nvPicPr>
          <p:cNvPr id="142" name="Shape 1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552" y="1491629"/>
            <a:ext cx="2918246" cy="21886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457200" y="430950"/>
            <a:ext cx="8229600" cy="4157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2400" b="1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День 3</a:t>
            </a:r>
          </a:p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24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Поиск способов оказания помощи первоцветам.</a:t>
            </a:r>
          </a:p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24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В местах   цветения первоцветов  имеются свалки мусора, сухие ветки, заросли,  участники проекта организуют трудовые десанты. Всем отрядом они собирают мусор и выносят его с территории в специально предусмотренное для мусора место.</a:t>
            </a:r>
          </a:p>
        </p:txBody>
      </p:sp>
      <p:pic>
        <p:nvPicPr>
          <p:cNvPr id="148" name="Shape 148"/>
          <p:cNvPicPr preferRelativeResize="0"/>
          <p:nvPr/>
        </p:nvPicPr>
        <p:blipFill rotWithShape="1">
          <a:blip r:embed="rId3">
            <a:alphaModFix/>
          </a:blip>
          <a:srcRect r="21058" b="14659"/>
          <a:stretch/>
        </p:blipFill>
        <p:spPr>
          <a:xfrm>
            <a:off x="4572000" y="3003798"/>
            <a:ext cx="2520279" cy="20508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Shape 15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48064" y="411510"/>
            <a:ext cx="2730500" cy="2047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Shape 15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1599" y="411510"/>
            <a:ext cx="2730500" cy="2047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Shape 15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843808" y="2607617"/>
            <a:ext cx="3094905" cy="23211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107504" y="430950"/>
            <a:ext cx="7056783" cy="4157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2400" b="1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День 4</a:t>
            </a:r>
          </a:p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2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Изготовили и провели конкурс плакатов </a:t>
            </a:r>
          </a:p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2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и буклетов. </a:t>
            </a:r>
          </a:p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2400" b="1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День 5</a:t>
            </a:r>
          </a:p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2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Распространение печатной продукции, созданной в ходе проекта и размещение ее в местах массового посещения населением. Размещение отчёта об акции “Сохрани первоцвет” на сайте МБОУ Медведская ООШ.</a:t>
            </a: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78370" y="555525"/>
            <a:ext cx="2015998" cy="15145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Shape 16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78370" y="3147814"/>
            <a:ext cx="2161751" cy="16063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 txBox="1">
            <a:spLocks noGrp="1"/>
          </p:cNvSpPr>
          <p:nvPr>
            <p:ph type="body" idx="1"/>
          </p:nvPr>
        </p:nvSpPr>
        <p:spPr>
          <a:xfrm>
            <a:off x="323528" y="2139701"/>
            <a:ext cx="8315099" cy="28803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2400" b="1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День 6</a:t>
            </a:r>
          </a:p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2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Провели викторину «О цветах» с концертной программой,  пригласили администрацию села Медведка на праздник, чтобы заострить внимание на данной проблеме. Демонстрация видеоролика «</a:t>
            </a:r>
            <a:r>
              <a:rPr lang="ru" sz="2400" b="0" i="0" u="sng" strike="noStrike" cap="none" baseline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  <a:rtl val="0"/>
              </a:rPr>
              <a:t>Красота природы родного края</a:t>
            </a:r>
            <a:r>
              <a:rPr lang="ru" sz="2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»</a:t>
            </a:r>
          </a:p>
        </p:txBody>
      </p:sp>
      <p:pic>
        <p:nvPicPr>
          <p:cNvPr id="168" name="Shape 16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92080" y="339683"/>
            <a:ext cx="2376438" cy="17816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Shape 16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95535" y="402212"/>
            <a:ext cx="2208244" cy="16561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2800" b="1" i="0" u="none" strike="noStrike" cap="none" baseline="0">
                <a:solidFill>
                  <a:srgbClr val="5F2987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III этап. Заключительный. </a:t>
            </a:r>
            <a:br>
              <a:rPr lang="ru" sz="2800" b="1" i="0" u="none" strike="noStrike" cap="none" baseline="0">
                <a:solidFill>
                  <a:srgbClr val="5F2987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</a:br>
            <a:r>
              <a:rPr lang="ru" sz="2800" b="1" i="0" u="none" strike="noStrike" cap="none" baseline="0">
                <a:solidFill>
                  <a:srgbClr val="5F2987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Подведение итогов проекта:</a:t>
            </a:r>
          </a:p>
        </p:txBody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457200" y="1347613"/>
            <a:ext cx="8229600" cy="37444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18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Первые цветы, радующие нас, исчезают. Их становится всё меньше и меньше. И происходит это во многом по вине человека. Проблема охраны окружающей среды, бережного отношения к растениям и животным, населяющим нашу планету – одна из важнейших. Первоцветы привлекательны, потому что это первые цветущие растения. </a:t>
            </a:r>
            <a:r>
              <a:rPr lang="ru" sz="18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Для сохранения первоцветов мы ведем пропагандистскую работу,  изготавливаем и развешиваем листовки, призывающие беречь и сохранять первоцветы, проводим природоохранные мероприятия в школе, рассказываем учащимся о первоцветах, призываем не рвать букеты, а любоваться первоцветами в природе, ведем наблюдения</a:t>
            </a:r>
            <a:r>
              <a:rPr lang="ru" sz="1800" b="0" i="1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 </a:t>
            </a:r>
            <a:r>
              <a:rPr lang="ru" sz="18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за первоцветами,</a:t>
            </a:r>
            <a:r>
              <a:rPr lang="ru" sz="1800" b="0" i="1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 </a:t>
            </a:r>
            <a:r>
              <a:rPr lang="ru" sz="18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учитываем места их произрастания, проводим исследования.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  <a:rtl val="0"/>
            </a:endParaRPr>
          </a:p>
        </p:txBody>
      </p:sp>
    </p:spTree>
  </p:cSld>
  <p:clrMapOvr>
    <a:masterClrMapping/>
  </p:clrMapOvr>
  <p:transition spd="slow">
    <p:cut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3000" b="0" i="0" u="none" strike="noStrike" cap="none" baseline="0">
                <a:solidFill>
                  <a:srgbClr val="5F2987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Создание 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3000" b="0" i="0" u="none" strike="noStrike" cap="none" baseline="0">
                <a:solidFill>
                  <a:srgbClr val="5F2987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опытнического 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3000" b="0" i="0" u="none" strike="noStrike" cap="none" baseline="0">
                <a:solidFill>
                  <a:srgbClr val="5F2987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 уголка</a:t>
            </a:r>
          </a:p>
        </p:txBody>
      </p:sp>
      <p:pic>
        <p:nvPicPr>
          <p:cNvPr id="181" name="Shape 18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87824" y="2293928"/>
            <a:ext cx="2664295" cy="2000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Shape 18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96135" y="483518"/>
            <a:ext cx="2680072" cy="20100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3000" b="1" i="0" u="none" strike="noStrike" cap="none" baseline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Предварительные результаты:</a:t>
            </a:r>
          </a:p>
        </p:txBody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457200" y="1063375"/>
            <a:ext cx="8295900" cy="1388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24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 Повышение экологической культуры населения </a:t>
            </a:r>
          </a:p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24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(Данные социологического опроса местного населения после проведения акции:</a:t>
            </a:r>
          </a:p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2200" b="0" i="1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1. Известно ли вам об акции</a:t>
            </a:r>
          </a:p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2200" b="0" i="1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 “Первоцвет”?</a:t>
            </a:r>
          </a:p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2200" b="0" i="1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2. Имеет  значение эта акция </a:t>
            </a:r>
          </a:p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2200" b="0" i="1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для села Медведка?</a:t>
            </a:r>
          </a:p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2200" b="0" i="1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3. Изменилось ли ваше отношение </a:t>
            </a:r>
          </a:p>
          <a:p>
            <a:pPr marL="0" marR="0" lvl="0" indent="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2200" b="0" i="1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к первоцветам после акции?</a:t>
            </a:r>
          </a:p>
        </p:txBody>
      </p:sp>
      <p:pic>
        <p:nvPicPr>
          <p:cNvPr id="189" name="Shape 18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88023" y="2139701"/>
            <a:ext cx="4072931" cy="24482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3000" b="1" i="0" u="none" strike="noStrike" cap="none" baseline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Предварительные результаты:</a:t>
            </a:r>
          </a:p>
        </p:txBody>
      </p:sp>
      <p:sp>
        <p:nvSpPr>
          <p:cNvPr id="195" name="Shape 195"/>
          <p:cNvSpPr txBox="1">
            <a:spLocks noGrp="1"/>
          </p:cNvSpPr>
          <p:nvPr>
            <p:ph type="body" idx="1"/>
          </p:nvPr>
        </p:nvSpPr>
        <p:spPr>
          <a:xfrm>
            <a:off x="457200" y="1059582"/>
            <a:ext cx="8229600" cy="37256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12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30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- </a:t>
            </a:r>
            <a:r>
              <a:rPr lang="ru" sz="2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Привлечение внимания широкой общественности к проблеме охраны природы, информирование населения о причинах сокращения видового многообразия и численности первоцветов и возможности решения проблемы общими силами;</a:t>
            </a:r>
          </a:p>
          <a:p>
            <a:pPr marL="0" marR="0" lvl="0" indent="127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2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- Спланирована работа экспериментальной площадки для восстановления численности первоцветов;</a:t>
            </a:r>
          </a:p>
          <a:p>
            <a:pPr marL="0" marR="0" lvl="0" indent="127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2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- Приобретение опыта проведения социальных проектов, исследовательской работы.</a:t>
            </a:r>
          </a:p>
        </p:txBody>
      </p:sp>
    </p:spTree>
  </p:cSld>
  <p:clrMapOvr>
    <a:masterClrMapping/>
  </p:clrMapOvr>
  <p:transition spd="slow">
    <p:cut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3000" b="1" i="0" u="none" strike="noStrike" cap="none" baseline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Дальнейшие планы, прогнозирование:</a:t>
            </a:r>
          </a:p>
        </p:txBody>
      </p:sp>
      <p:sp>
        <p:nvSpPr>
          <p:cNvPr id="201" name="Shape 201"/>
          <p:cNvSpPr txBox="1">
            <a:spLocks noGrp="1"/>
          </p:cNvSpPr>
          <p:nvPr>
            <p:ph type="body" idx="1"/>
          </p:nvPr>
        </p:nvSpPr>
        <p:spPr>
          <a:xfrm>
            <a:off x="317775" y="1200150"/>
            <a:ext cx="8619300" cy="37256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12700" marR="0" lvl="0" indent="-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2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1. 	Продолжить исследования плотности распространения первоцветов;</a:t>
            </a:r>
          </a:p>
          <a:p>
            <a:pPr marL="12700" marR="0" lvl="0" indent="-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2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2. 	Собрать семена первоцветов;</a:t>
            </a:r>
          </a:p>
          <a:p>
            <a:pPr marL="12700" marR="0" lvl="0" indent="-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2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3. 	Создать экспериментальную площадку по воспроизведению численности рябчика русского, тюльпана Биберштейна и горицвета, ландыша.</a:t>
            </a:r>
          </a:p>
          <a:p>
            <a:pPr marL="12700" marR="0" lvl="0" indent="-127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2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4. Провести акцию «Сохраним для будущих поколений всё лучшее, что есть на Земле!»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457200" y="0"/>
            <a:ext cx="8229600" cy="12056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2400" b="1" i="0" u="none" strike="noStrike" cap="none" baseline="0" dirty="0">
                <a:solidFill>
                  <a:srgbClr val="5F2987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Опрос жителей села Меведка: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2400" b="1" i="1" u="none" strike="noStrike" cap="none" baseline="0" dirty="0">
                <a:solidFill>
                  <a:srgbClr val="5F2987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«Выберете наиболее важную на Ваш взгляд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2400" b="1" i="1" u="none" strike="noStrike" cap="none" baseline="0" dirty="0">
                <a:solidFill>
                  <a:srgbClr val="5F2987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проблему села из представленных»  </a:t>
            </a:r>
          </a:p>
        </p:txBody>
      </p:sp>
      <p:graphicFrame>
        <p:nvGraphicFramePr>
          <p:cNvPr id="35" name="Shape 35"/>
          <p:cNvGraphicFramePr/>
          <p:nvPr>
            <p:extLst>
              <p:ext uri="{D42A27DB-BD31-4B8C-83A1-F6EECF244321}">
                <p14:modId xmlns:p14="http://schemas.microsoft.com/office/powerpoint/2010/main" val="520087916"/>
              </p:ext>
            </p:extLst>
          </p:nvPr>
        </p:nvGraphicFramePr>
        <p:xfrm>
          <a:off x="179511" y="1474971"/>
          <a:ext cx="6624725" cy="3185010"/>
        </p:xfrm>
        <a:graphic>
          <a:graphicData uri="http://schemas.openxmlformats.org/drawingml/2006/table">
            <a:tbl>
              <a:tblPr>
                <a:gradFill>
                  <a:gsLst>
                    <a:gs pos="0">
                      <a:srgbClr val="D7D1FE"/>
                    </a:gs>
                    <a:gs pos="35000">
                      <a:srgbClr val="E2DEFF"/>
                    </a:gs>
                    <a:gs pos="100000">
                      <a:srgbClr val="F5F3FF"/>
                    </a:gs>
                  </a:gsLst>
                  <a:lin ang="16200000" scaled="0"/>
                </a:gradFill>
                <a:tableStyleId>{F457149D-429F-4960-A4BE-89F388409CA7}</a:tableStyleId>
              </a:tblPr>
              <a:tblGrid>
                <a:gridCol w="5157625"/>
                <a:gridCol w="1467100"/>
              </a:tblGrid>
              <a:tr h="482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" sz="2000" u="none" strike="noStrike" cap="none" baseline="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Проблема</a:t>
                      </a:r>
                    </a:p>
                  </a:txBody>
                  <a:tcPr marL="68575" marR="6857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" sz="20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Проценты</a:t>
                      </a:r>
                    </a:p>
                  </a:txBody>
                  <a:tcPr marL="68575" marR="68575" marT="91425" marB="91425"/>
                </a:tc>
              </a:tr>
              <a:tr h="6733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" sz="2000" u="none" strike="noStrike" cap="none" baseline="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1. Сокращение растительного и животного мира</a:t>
                      </a:r>
                    </a:p>
                  </a:txBody>
                  <a:tcPr marL="68575" marR="6857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" sz="20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44%</a:t>
                      </a:r>
                    </a:p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" sz="20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 </a:t>
                      </a:r>
                    </a:p>
                  </a:txBody>
                  <a:tcPr marL="68575" marR="68575" marT="91425" marB="91425"/>
                </a:tc>
              </a:tr>
              <a:tr h="445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" sz="2000" u="none" strike="noStrike" cap="none" baseline="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2. Сокращение раннецветущих растений</a:t>
                      </a:r>
                    </a:p>
                  </a:txBody>
                  <a:tcPr marL="68575" marR="6857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" sz="20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38%</a:t>
                      </a:r>
                    </a:p>
                  </a:txBody>
                  <a:tcPr marL="68575" marR="68575" marT="91425" marB="91425"/>
                </a:tc>
              </a:tr>
              <a:tr h="7141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" sz="2000" u="none" strike="noStrike" cap="none" baseline="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3. Сокращение численности водоплавающей птицы и зайцев</a:t>
                      </a:r>
                    </a:p>
                  </a:txBody>
                  <a:tcPr marL="68575" marR="6857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" sz="20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25%</a:t>
                      </a:r>
                    </a:p>
                  </a:txBody>
                  <a:tcPr marL="68575" marR="68575" marT="91425" marB="91425"/>
                </a:tc>
              </a:tr>
              <a:tr h="4458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" sz="2000" u="none" strike="noStrike" cap="none" baseline="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4. </a:t>
                      </a:r>
                      <a:r>
                        <a:rPr lang="ru" sz="2000" u="none" strike="noStrike" cap="none" baseline="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Чистота водоемов</a:t>
                      </a:r>
                    </a:p>
                  </a:txBody>
                  <a:tcPr marL="68575" marR="68575" marT="91425" marB="914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ru" sz="2000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41%</a:t>
                      </a:r>
                    </a:p>
                  </a:txBody>
                  <a:tcPr marL="68575" marR="68575" marT="91425" marB="91425"/>
                </a:tc>
              </a:tr>
            </a:tbl>
          </a:graphicData>
        </a:graphic>
      </p:graphicFrame>
      <p:pic>
        <p:nvPicPr>
          <p:cNvPr id="36" name="Shape 36"/>
          <p:cNvPicPr preferRelativeResize="0"/>
          <p:nvPr/>
        </p:nvPicPr>
        <p:blipFill rotWithShape="1">
          <a:blip r:embed="rId3">
            <a:alphaModFix/>
          </a:blip>
          <a:srcRect l="7565" t="14732" r="10720" b="18368"/>
          <a:stretch/>
        </p:blipFill>
        <p:spPr>
          <a:xfrm>
            <a:off x="6362344" y="2117200"/>
            <a:ext cx="2530135" cy="15535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Shape 20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3600" b="1" i="0" u="none" strike="noStrike" cap="none" baseline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Список литературы: </a:t>
            </a:r>
          </a:p>
        </p:txBody>
      </p:sp>
      <p:sp>
        <p:nvSpPr>
          <p:cNvPr id="207" name="Shape 207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1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Для подготовки данной работы были использованы материалы с сайтов: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1400" b="0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 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1400" b="1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 </a:t>
            </a:r>
            <a:r>
              <a:rPr lang="ru" sz="1400" b="1" i="0" u="sng" strike="noStrike" cap="none" baseline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  <a:rtl val="0"/>
              </a:rPr>
              <a:t>Иллюстрированный определитель растений Средней России. В 3 т</a:t>
            </a:r>
            <a:r>
              <a:rPr lang="ru" sz="1400" b="1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.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400" b="1" i="0" u="sng" strike="noStrike" cap="none" baseline="0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4"/>
              <a:rtl val="0"/>
            </a:endParaRPr>
          </a:p>
          <a:p>
            <a:pPr marL="342900" marR="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1400" b="1" i="0" u="sng" strike="noStrike" cap="none" baseline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/>
                <a:rtl val="0"/>
              </a:rPr>
              <a:t>http://bio.1september.ru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  <a:rtl val="0"/>
            </a:endParaRPr>
          </a:p>
          <a:p>
            <a:pPr marL="342900" marR="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1400" b="1" i="0" u="sng" strike="noStrike" cap="none" baseline="0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/>
                <a:rtl val="0"/>
              </a:rPr>
              <a:t>http://www.florets.ru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400" b="0" i="0" u="none" strike="noStrike" cap="none" baseline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  <a:rtl val="0"/>
            </a:endParaRP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42" name="Shape 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03648" y="431047"/>
            <a:ext cx="6264696" cy="4372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4800" b="1" i="0" u="none" strike="noStrike" cap="none" baseline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  <a:rtl val="0"/>
              </a:rPr>
              <a:t>Проблема:</a:t>
            </a:r>
          </a:p>
        </p:txBody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107504" y="1203599"/>
            <a:ext cx="5122911" cy="324035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marR="0" lvl="0" indent="-152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600" b="1" i="0" u="none" strike="noStrike" cap="none" baseline="0">
              <a:solidFill>
                <a:srgbClr val="7030A0"/>
              </a:solidFill>
              <a:latin typeface="Times New Roman"/>
              <a:ea typeface="Times New Roman"/>
              <a:cs typeface="Times New Roman"/>
              <a:sym typeface="Times New Roman"/>
              <a:rtl val="0"/>
            </a:endParaRPr>
          </a:p>
          <a:p>
            <a:pPr marL="342900" marR="0" lvl="0" indent="-152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3600" b="1" i="0" u="none" strike="noStrike" cap="none" baseline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1. Почему исчезают первоцветы?</a:t>
            </a:r>
          </a:p>
          <a:p>
            <a:pPr marL="342900" marR="0" lvl="0" indent="-1524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3600" b="1" i="0" u="none" strike="noStrike" cap="none" baseline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2. Как сохранить их?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3600" b="1" i="0" u="none" strike="noStrike" cap="none" baseline="0">
              <a:solidFill>
                <a:srgbClr val="7030A0"/>
              </a:solidFill>
              <a:latin typeface="Times New Roman"/>
              <a:ea typeface="Times New Roman"/>
              <a:cs typeface="Times New Roman"/>
              <a:sym typeface="Times New Roman"/>
              <a:rtl val="0"/>
            </a:endParaRPr>
          </a:p>
        </p:txBody>
      </p:sp>
      <p:sp>
        <p:nvSpPr>
          <p:cNvPr id="49" name="Shape 49"/>
          <p:cNvSpPr/>
          <p:nvPr/>
        </p:nvSpPr>
        <p:spPr>
          <a:xfrm>
            <a:off x="5436096" y="195485"/>
            <a:ext cx="3512546" cy="4464496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/>
        </p:nvSpPr>
        <p:spPr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400" b="0" i="0" u="none" strike="noStrike" cap="none" baseline="0">
              <a:solidFill>
                <a:srgbClr val="000000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3600" b="1" i="0" u="none" strike="noStrike" cap="none" baseline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  <a:rtl val="0"/>
              </a:rPr>
              <a:t>Гипотеза:</a:t>
            </a:r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67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3200" b="0" i="0" u="none" strike="noStrike" cap="non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Если я узнаю, как развиваются и растут  первоцветы, то найду пути их сохранения.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395536" y="123478"/>
            <a:ext cx="8229600" cy="17796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ru" sz="2000" b="1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I этап. Подготовительный. </a:t>
            </a:r>
            <a:br>
              <a:rPr lang="ru" sz="2000" b="1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</a:br>
            <a:r>
              <a:rPr lang="ru" sz="2000" b="1" i="0" u="none" strike="noStrike" cap="none" baseline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  <a:rtl val="0"/>
              </a:rPr>
              <a:t>Мы исследовали  данные, собранные учащимися школы в течение 3  лет  по изучению плотности популяций первоцветов на контрольных площадках «Заповедка», «Поворот», «Голышатник», «Дубняк» на берегу реки Самара, ставших излюбленными местами отдыха.</a:t>
            </a:r>
          </a:p>
        </p:txBody>
      </p:sp>
      <p:pic>
        <p:nvPicPr>
          <p:cNvPr id="62" name="Shape 6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87624" y="1923677"/>
            <a:ext cx="6768751" cy="30963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" name="Shape 67"/>
          <p:cNvGraphicFramePr/>
          <p:nvPr/>
        </p:nvGraphicFramePr>
        <p:xfrm>
          <a:off x="34520" y="31745"/>
          <a:ext cx="9109500" cy="5111750"/>
        </p:xfrm>
        <a:graphic>
          <a:graphicData uri="http://schemas.openxmlformats.org/drawingml/2006/table">
            <a:tbl>
              <a:tblPr>
                <a:noFill/>
                <a:tableStyleId>{8C2D79B5-A583-46A7-A9A6-010D3016D9F7}</a:tableStyleId>
              </a:tblPr>
              <a:tblGrid>
                <a:gridCol w="1708300"/>
                <a:gridCol w="1791725"/>
                <a:gridCol w="1791725"/>
                <a:gridCol w="1908875"/>
                <a:gridCol w="1908875"/>
              </a:tblGrid>
              <a:tr h="601300">
                <a:tc row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Год</a:t>
                      </a:r>
                    </a:p>
                  </a:txBody>
                  <a:tcPr marL="61625" marR="61625" marT="82175" marB="82175" anchor="ctr"/>
                </a:tc>
                <a:tc gridSpan="4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8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Плотность популяции</a:t>
                      </a:r>
                    </a:p>
                  </a:txBody>
                  <a:tcPr marL="61625" marR="61625" marT="82175" marB="82175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225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8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“Заповедка” (растений на кв. м.)</a:t>
                      </a:r>
                    </a:p>
                  </a:txBody>
                  <a:tcPr marL="61625" marR="61625" marT="82175" marB="8217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8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“Поворот”</a:t>
                      </a: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8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(растений на кв. м.)</a:t>
                      </a:r>
                    </a:p>
                  </a:txBody>
                  <a:tcPr marL="61625" marR="61625" marT="82175" marB="8217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8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“Голышатник”</a:t>
                      </a: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8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(растений на кв. м.)</a:t>
                      </a:r>
                    </a:p>
                  </a:txBody>
                  <a:tcPr marL="61625" marR="61625" marT="82175" marB="8217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8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“Дубняк”</a:t>
                      </a: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100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8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(растений на кв. м.)</a:t>
                      </a:r>
                    </a:p>
                  </a:txBody>
                  <a:tcPr marL="61625" marR="61625" marT="82175" marB="82175" anchor="ctr"/>
                </a:tc>
              </a:tr>
              <a:tr h="889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2012</a:t>
                      </a:r>
                    </a:p>
                  </a:txBody>
                  <a:tcPr marL="61625" marR="61625" marT="82175" marB="8217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40-60</a:t>
                      </a:r>
                    </a:p>
                  </a:txBody>
                  <a:tcPr marL="61625" marR="61625" marT="82175" marB="8217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35-40</a:t>
                      </a:r>
                    </a:p>
                  </a:txBody>
                  <a:tcPr marL="61625" marR="61625" marT="82175" marB="8217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20-30</a:t>
                      </a:r>
                    </a:p>
                  </a:txBody>
                  <a:tcPr marL="61625" marR="61625" marT="82175" marB="8217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45-55 </a:t>
                      </a:r>
                    </a:p>
                  </a:txBody>
                  <a:tcPr marL="61625" marR="61625" marT="82175" marB="82175" anchor="ctr"/>
                </a:tc>
              </a:tr>
              <a:tr h="889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2013</a:t>
                      </a:r>
                    </a:p>
                  </a:txBody>
                  <a:tcPr marL="61625" marR="61625" marT="82175" marB="8217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35-50 </a:t>
                      </a:r>
                    </a:p>
                  </a:txBody>
                  <a:tcPr marL="61625" marR="61625" marT="82175" marB="8217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25-30</a:t>
                      </a:r>
                    </a:p>
                  </a:txBody>
                  <a:tcPr marL="61625" marR="61625" marT="82175" marB="8217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18-20</a:t>
                      </a:r>
                    </a:p>
                  </a:txBody>
                  <a:tcPr marL="61625" marR="61625" marT="82175" marB="8217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30-33</a:t>
                      </a:r>
                    </a:p>
                  </a:txBody>
                  <a:tcPr marL="61625" marR="61625" marT="82175" marB="82175" anchor="ctr"/>
                </a:tc>
              </a:tr>
              <a:tr h="609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2014</a:t>
                      </a:r>
                    </a:p>
                  </a:txBody>
                  <a:tcPr marL="61625" marR="61625" marT="82175" marB="8217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25-30</a:t>
                      </a:r>
                    </a:p>
                  </a:txBody>
                  <a:tcPr marL="61625" marR="61625" marT="82175" marB="8217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20-25</a:t>
                      </a:r>
                    </a:p>
                  </a:txBody>
                  <a:tcPr marL="61625" marR="61625" marT="82175" marB="8217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15-18</a:t>
                      </a:r>
                    </a:p>
                  </a:txBody>
                  <a:tcPr marL="61625" marR="61625" marT="82175" marB="8217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>
                          <a:srgbClr val="000000"/>
                        </a:buClr>
                        <a:buSzPct val="25000"/>
                        <a:buFont typeface="Times New Roman"/>
                        <a:buNone/>
                      </a:pPr>
                      <a:r>
                        <a:rPr lang="ru" sz="1600" b="1" u="none" strike="noStrike" cap="none" baseline="0">
                          <a:latin typeface="Times New Roman"/>
                          <a:ea typeface="Times New Roman"/>
                          <a:cs typeface="Times New Roman"/>
                          <a:sym typeface="Times New Roman"/>
                          <a:rtl val="0"/>
                        </a:rPr>
                        <a:t>15-20</a:t>
                      </a:r>
                    </a:p>
                  </a:txBody>
                  <a:tcPr marL="61625" marR="61625" marT="82175" marB="82175" anchor="ctr"/>
                </a:tc>
              </a:tr>
            </a:tbl>
          </a:graphicData>
        </a:graphic>
      </p:graphicFrame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179511" y="51470"/>
            <a:ext cx="8748463" cy="78539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3200" b="1">
                <a:solidFill>
                  <a:srgbClr val="7030A0"/>
                </a:solidFill>
              </a:rPr>
              <a:t>П</a:t>
            </a:r>
            <a:r>
              <a:rPr lang="ru" sz="3200" b="1" i="0" u="none" strike="noStrike" cap="none" baseline="0">
                <a:solidFill>
                  <a:srgbClr val="7030A0"/>
                </a:solidFill>
                <a:latin typeface="Arial"/>
                <a:ea typeface="Arial"/>
                <a:cs typeface="Arial"/>
                <a:sym typeface="Arial"/>
                <a:rtl val="0"/>
              </a:rPr>
              <a:t>лан работы над проектом</a:t>
            </a:r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2798281" y="771550"/>
            <a:ext cx="6094199" cy="41764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34290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rPr>
              <a:t>1. Изучить литературу по данной теме.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rPr>
              <a:t>2. Установить места произрастания первоцветов.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rPr>
              <a:t>3. Выяснить причины уменьшения популяции первоцветов.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rPr>
              <a:t>4. Описать места произрастания и численность популяции растений.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rPr>
              <a:t>5. Наметить меры сохранения первоцветов.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rPr>
              <a:t>6. Провести разъяснительную работу среди населения. 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rPr>
              <a:t>7. Изготовить и распространить средства информации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rPr>
              <a:t>8. Изыскать средства для изготовлении стационарных баннеров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  <a:rtl val="0"/>
              </a:rPr>
              <a:t>9. Информацию о проведенном мероприятии отразить в местных СМИ</a:t>
            </a:r>
          </a:p>
          <a:p>
            <a:pPr marL="342900" marR="0" lvl="0" indent="-1524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  <a:rtl val="0"/>
            </a:endParaRPr>
          </a:p>
        </p:txBody>
      </p:sp>
      <p:pic>
        <p:nvPicPr>
          <p:cNvPr id="74" name="Shape 7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552" y="1107119"/>
            <a:ext cx="2286000" cy="304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1103</Words>
  <Application>Microsoft Office PowerPoint</Application>
  <PresentationFormat>Экран (16:9)</PresentationFormat>
  <Paragraphs>190</Paragraphs>
  <Slides>30</Slides>
  <Notes>30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simple-light</vt:lpstr>
      <vt:lpstr>ИССЛЕДОВАТЕЛЬСКИЙ ПРОЕКТ “ЗАЩИТИМ ПЕРВОЦВЕТЫ”</vt:lpstr>
      <vt:lpstr>Презентация PowerPoint</vt:lpstr>
      <vt:lpstr>Опрос жителей села Меведка: «Выберете наиболее важную на Ваш взгляд  проблему села из представленных»  </vt:lpstr>
      <vt:lpstr>Презентация PowerPoint</vt:lpstr>
      <vt:lpstr>Проблема:</vt:lpstr>
      <vt:lpstr>Гипотеза:</vt:lpstr>
      <vt:lpstr>I этап. Подготовительный.  Мы исследовали  данные, собранные учащимися школы в течение 3  лет  по изучению плотности популяций первоцветов на контрольных площадках «Заповедка», «Поворот», «Голышатник», «Дубняк» на берегу реки Самара, ставших излюбленными местами отдыха.</vt:lpstr>
      <vt:lpstr>Презентация PowerPoint</vt:lpstr>
      <vt:lpstr>План работы над проектом</vt:lpstr>
      <vt:lpstr>Поиск пути решения проблемы: </vt:lpstr>
      <vt:lpstr>Презентация PowerPoint</vt:lpstr>
      <vt:lpstr>Презентация PowerPoint</vt:lpstr>
      <vt:lpstr>Решение проблемы: </vt:lpstr>
      <vt:lpstr>Составили бюджет  проекта </vt:lpstr>
      <vt:lpstr> Распределили обязанности:</vt:lpstr>
      <vt:lpstr>Презентация PowerPoint</vt:lpstr>
      <vt:lpstr>Мать-и-мачеха</vt:lpstr>
      <vt:lpstr>Ландыш</vt:lpstr>
      <vt:lpstr>Рябчик русский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III этап. Заключительный.  Подведение итогов проекта:</vt:lpstr>
      <vt:lpstr>Презентация PowerPoint</vt:lpstr>
      <vt:lpstr>Предварительные результаты:</vt:lpstr>
      <vt:lpstr>Предварительные результаты:</vt:lpstr>
      <vt:lpstr>Дальнейшие планы, прогнозирование:</vt:lpstr>
      <vt:lpstr>Список литературы: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ИССЛЕДОВАТЕЛЬСКИЙ ПРОЕКТ “ЗАЩИТИМ ПЕРВОЦВЕТЫ”</dc:title>
  <cp:lastModifiedBy>Фоминовы</cp:lastModifiedBy>
  <cp:revision>2</cp:revision>
  <dcterms:modified xsi:type="dcterms:W3CDTF">2015-03-30T11:26:44Z</dcterms:modified>
</cp:coreProperties>
</file>